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1" r:id="rId4"/>
    <p:sldId id="282" r:id="rId5"/>
    <p:sldId id="280" r:id="rId6"/>
    <p:sldId id="276" r:id="rId7"/>
    <p:sldId id="278" r:id="rId8"/>
    <p:sldId id="279" r:id="rId9"/>
    <p:sldId id="274" r:id="rId10"/>
    <p:sldId id="257" r:id="rId11"/>
    <p:sldId id="283" r:id="rId12"/>
    <p:sldId id="284" r:id="rId13"/>
    <p:sldId id="285" r:id="rId14"/>
    <p:sldId id="286" r:id="rId15"/>
    <p:sldId id="299" r:id="rId16"/>
    <p:sldId id="287" r:id="rId17"/>
    <p:sldId id="295" r:id="rId18"/>
    <p:sldId id="288" r:id="rId19"/>
    <p:sldId id="300" r:id="rId20"/>
    <p:sldId id="259" r:id="rId21"/>
    <p:sldId id="260" r:id="rId22"/>
    <p:sldId id="261" r:id="rId23"/>
    <p:sldId id="290" r:id="rId24"/>
    <p:sldId id="291" r:id="rId25"/>
    <p:sldId id="292" r:id="rId26"/>
    <p:sldId id="293" r:id="rId27"/>
    <p:sldId id="297" r:id="rId28"/>
    <p:sldId id="294" r:id="rId29"/>
    <p:sldId id="262" r:id="rId30"/>
    <p:sldId id="263" r:id="rId31"/>
    <p:sldId id="298" r:id="rId32"/>
    <p:sldId id="296" r:id="rId33"/>
    <p:sldId id="264" r:id="rId34"/>
    <p:sldId id="265" r:id="rId35"/>
    <p:sldId id="266" r:id="rId36"/>
    <p:sldId id="267" r:id="rId37"/>
    <p:sldId id="268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C642BE5-32A1-4DC2-ACB2-ED73C207D00D}" type="datetimeFigureOut">
              <a:rPr lang="ko-KR" altLang="en-US" smtClean="0"/>
              <a:pPr/>
              <a:t>2011-11-11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E83AA2D-E603-4774-BF77-2789B0694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2BE5-32A1-4DC2-ACB2-ED73C207D00D}" type="datetimeFigureOut">
              <a:rPr lang="ko-KR" altLang="en-US" smtClean="0"/>
              <a:pPr/>
              <a:t>2011-11-11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AA2D-E603-4774-BF77-2789B0694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2BE5-32A1-4DC2-ACB2-ED73C207D00D}" type="datetimeFigureOut">
              <a:rPr lang="ko-KR" altLang="en-US" smtClean="0"/>
              <a:pPr/>
              <a:t>2011-11-11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AA2D-E603-4774-BF77-2789B0694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2BE5-32A1-4DC2-ACB2-ED73C207D00D}" type="datetimeFigureOut">
              <a:rPr lang="ko-KR" altLang="en-US" smtClean="0"/>
              <a:pPr/>
              <a:t>2011-11-11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AA2D-E603-4774-BF77-2789B0694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2BE5-32A1-4DC2-ACB2-ED73C207D00D}" type="datetimeFigureOut">
              <a:rPr lang="ko-KR" altLang="en-US" smtClean="0"/>
              <a:pPr/>
              <a:t>2011-11-11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AA2D-E603-4774-BF77-2789B0694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2BE5-32A1-4DC2-ACB2-ED73C207D00D}" type="datetimeFigureOut">
              <a:rPr lang="ko-KR" altLang="en-US" smtClean="0"/>
              <a:pPr/>
              <a:t>2011-11-11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AA2D-E603-4774-BF77-2789B0694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642BE5-32A1-4DC2-ACB2-ED73C207D00D}" type="datetimeFigureOut">
              <a:rPr lang="ko-KR" altLang="en-US" smtClean="0"/>
              <a:pPr/>
              <a:t>2011-11-11</a:t>
            </a:fld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83AA2D-E603-4774-BF77-2789B06945F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C642BE5-32A1-4DC2-ACB2-ED73C207D00D}" type="datetimeFigureOut">
              <a:rPr lang="ko-KR" altLang="en-US" smtClean="0"/>
              <a:pPr/>
              <a:t>2011-11-11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E83AA2D-E603-4774-BF77-2789B0694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2BE5-32A1-4DC2-ACB2-ED73C207D00D}" type="datetimeFigureOut">
              <a:rPr lang="ko-KR" altLang="en-US" smtClean="0"/>
              <a:pPr/>
              <a:t>2011-11-11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AA2D-E603-4774-BF77-2789B0694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2BE5-32A1-4DC2-ACB2-ED73C207D00D}" type="datetimeFigureOut">
              <a:rPr lang="ko-KR" altLang="en-US" smtClean="0"/>
              <a:pPr/>
              <a:t>2011-11-11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AA2D-E603-4774-BF77-2789B0694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2BE5-32A1-4DC2-ACB2-ED73C207D00D}" type="datetimeFigureOut">
              <a:rPr lang="ko-KR" altLang="en-US" smtClean="0"/>
              <a:pPr/>
              <a:t>2011-11-11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AA2D-E603-4774-BF77-2789B0694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C642BE5-32A1-4DC2-ACB2-ED73C207D00D}" type="datetimeFigureOut">
              <a:rPr lang="ko-KR" altLang="en-US" smtClean="0"/>
              <a:pPr/>
              <a:t>2011-11-11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E83AA2D-E603-4774-BF77-2789B0694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pastreich@khu.ac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8458200" cy="2882751"/>
          </a:xfrm>
        </p:spPr>
        <p:txBody>
          <a:bodyPr>
            <a:normAutofit fontScale="90000"/>
          </a:bodyPr>
          <a:lstStyle/>
          <a:p>
            <a:r>
              <a:rPr lang="en-US" altLang="ko-KR" b="1" dirty="0"/>
              <a:t> </a:t>
            </a:r>
            <a:r>
              <a:rPr lang="ko-KR" altLang="ko-KR" dirty="0"/>
              <a:t/>
            </a:r>
            <a:br>
              <a:rPr lang="ko-KR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b="1" u="sng" dirty="0" smtClean="0"/>
              <a:t>2011.11.11</a:t>
            </a:r>
            <a:r>
              <a:rPr lang="ko-KR" altLang="ko-KR" dirty="0"/>
              <a:t/>
            </a:r>
            <a:br>
              <a:rPr lang="ko-KR" altLang="ko-KR" dirty="0"/>
            </a:br>
            <a:r>
              <a:rPr lang="ko-KR" altLang="en-US" dirty="0" smtClean="0"/>
              <a:t>포항공대 </a:t>
            </a:r>
            <a:r>
              <a:rPr lang="ko-KR" altLang="ko-KR" dirty="0"/>
              <a:t/>
            </a:r>
            <a:br>
              <a:rPr lang="ko-KR" altLang="ko-KR" dirty="0"/>
            </a:br>
            <a:r>
              <a:rPr lang="en-US" altLang="ko-KR" b="1" dirty="0"/>
              <a:t> </a:t>
            </a:r>
            <a:r>
              <a:rPr lang="ko-KR" altLang="ko-KR" dirty="0"/>
              <a:t/>
            </a:r>
            <a:br>
              <a:rPr lang="ko-KR" altLang="ko-KR" dirty="0"/>
            </a:br>
            <a:r>
              <a:rPr lang="en-US" altLang="ko-KR" sz="2700" dirty="0" smtClean="0"/>
              <a:t>"A Global Perspective on the Challenges of the Future" </a:t>
            </a:r>
            <a:r>
              <a:rPr lang="en-US" altLang="ko-KR" sz="2700" b="1" u="sng" dirty="0" smtClean="0"/>
              <a:t/>
            </a:r>
            <a:br>
              <a:rPr lang="en-US" altLang="ko-KR" sz="2700" b="1" u="sng" dirty="0" smtClean="0"/>
            </a:br>
            <a:r>
              <a:rPr lang="en-US" altLang="ko-KR" sz="2700" b="1" u="sng" dirty="0"/>
              <a:t/>
            </a:r>
            <a:br>
              <a:rPr lang="en-US" altLang="ko-KR" sz="2700" b="1" u="sng" dirty="0"/>
            </a:br>
            <a:r>
              <a:rPr lang="en-US" altLang="ko-KR" sz="2700" b="1" u="sng" dirty="0" smtClean="0"/>
              <a:t>Emanuel </a:t>
            </a:r>
            <a:r>
              <a:rPr lang="en-US" altLang="ko-KR" sz="2700" b="1" u="sng" dirty="0" err="1" smtClean="0"/>
              <a:t>Pastreich</a:t>
            </a:r>
            <a:r>
              <a:rPr lang="en-US" altLang="ko-KR" sz="2700" b="1" u="sng" dirty="0" smtClean="0"/>
              <a:t>  </a:t>
            </a:r>
            <a:br>
              <a:rPr lang="en-US" altLang="ko-KR" sz="2700" b="1" u="sng" dirty="0" smtClean="0"/>
            </a:br>
            <a:r>
              <a:rPr lang="en-US" altLang="ko-KR" sz="2700" b="1" u="sng" dirty="0" err="1" smtClean="0"/>
              <a:t>Humanitas</a:t>
            </a:r>
            <a:r>
              <a:rPr lang="en-US" altLang="ko-KR" sz="2700" b="1" u="sng" dirty="0" smtClean="0"/>
              <a:t> College, Kyung </a:t>
            </a:r>
            <a:r>
              <a:rPr lang="en-US" altLang="ko-KR" sz="2700" b="1" u="sng" dirty="0" err="1" smtClean="0"/>
              <a:t>Hee</a:t>
            </a:r>
            <a:r>
              <a:rPr lang="en-US" altLang="ko-KR" sz="2700" b="1" u="sng" dirty="0" smtClean="0"/>
              <a:t> University</a:t>
            </a:r>
            <a:br>
              <a:rPr lang="en-US" altLang="ko-KR" sz="2700" b="1" u="sng" dirty="0" smtClean="0"/>
            </a:br>
            <a:r>
              <a:rPr lang="en-US" altLang="ko-KR" sz="2700" b="1" u="sng" dirty="0" smtClean="0">
                <a:hlinkClick r:id="rId2"/>
              </a:rPr>
              <a:t>epastreich@khu.ac.kr</a:t>
            </a:r>
            <a:r>
              <a:rPr lang="en-US" altLang="ko-KR" sz="2700" b="1" u="sng" dirty="0" smtClean="0"/>
              <a:t> </a:t>
            </a:r>
            <a:r>
              <a:rPr lang="ko-KR" altLang="ko-KR" dirty="0"/>
              <a:t/>
            </a:r>
            <a:br>
              <a:rPr lang="ko-KR" altLang="ko-KR" dirty="0"/>
            </a:br>
            <a:r>
              <a:rPr lang="en-US" altLang="ko-KR" b="1" dirty="0" smtClean="0"/>
              <a:t> </a:t>
            </a:r>
            <a:r>
              <a:rPr lang="ko-KR" altLang="ko-KR" dirty="0"/>
              <a:t/>
            </a:r>
            <a:br>
              <a:rPr lang="ko-KR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146250"/>
          </a:xfrm>
        </p:spPr>
        <p:txBody>
          <a:bodyPr>
            <a:normAutofit/>
          </a:bodyPr>
          <a:lstStyle/>
          <a:p>
            <a:r>
              <a:rPr lang="ko-KR" altLang="ko-KR" sz="2200" dirty="0" smtClean="0"/>
              <a:t>미래에 대 하여 솔직히 진실을 이야기 하고 같이 노력 해야 된다</a:t>
            </a:r>
            <a:r>
              <a:rPr lang="en-US" altLang="ko-KR" sz="2200" dirty="0" smtClean="0"/>
              <a:t> </a:t>
            </a:r>
            <a:r>
              <a:rPr lang="ko-KR" altLang="ko-KR" sz="3200" dirty="0" smtClean="0"/>
              <a:t/>
            </a:r>
            <a:br>
              <a:rPr lang="ko-KR" altLang="ko-KR" sz="3200" dirty="0" smtClean="0"/>
            </a:b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  “Total emissions jump 6% between 2009 and 2010 — beyond amounts projected in a worst-case scenario. Extra pollution in China and the U.S. accounts for more than half the increase.”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Los</a:t>
            </a:r>
            <a:r>
              <a:rPr lang="ko-KR" altLang="en-US" dirty="0" smtClean="0"/>
              <a:t> </a:t>
            </a:r>
            <a:r>
              <a:rPr lang="en-US" altLang="ko-KR" dirty="0" smtClean="0"/>
              <a:t>Angeles Times</a:t>
            </a:r>
          </a:p>
          <a:p>
            <a:pPr>
              <a:buNone/>
            </a:pPr>
            <a:r>
              <a:rPr lang="en-US" altLang="ko-KR" dirty="0" smtClean="0"/>
              <a:t>2011</a:t>
            </a:r>
            <a:r>
              <a:rPr lang="ko-KR" altLang="en-US" dirty="0" smtClean="0"/>
              <a:t>냔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 </a:t>
            </a:r>
            <a:endParaRPr lang="en-US" altLang="ko-KR" dirty="0" smtClean="0"/>
          </a:p>
          <a:p>
            <a:pPr>
              <a:buNone/>
            </a:pPr>
            <a:endParaRPr lang="ko-KR" altLang="ko-KR" dirty="0"/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 descr="earthClimateCh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005064"/>
            <a:ext cx="2383160" cy="238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인구 </a:t>
            </a:r>
            <a:r>
              <a:rPr lang="ko-KR" altLang="en-US" dirty="0" smtClean="0"/>
              <a:t>증가</a:t>
            </a:r>
            <a:r>
              <a:rPr lang="en-US" altLang="ko-KR" dirty="0" smtClean="0"/>
              <a:t> </a:t>
            </a:r>
            <a:r>
              <a:rPr lang="en-US" altLang="ko-KR" sz="2000" dirty="0" smtClean="0"/>
              <a:t>7,000,000,000                9,000,000,000 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대도시 </a:t>
            </a:r>
            <a:endParaRPr lang="en-US" altLang="ko-KR" dirty="0" smtClean="0"/>
          </a:p>
          <a:p>
            <a:r>
              <a:rPr lang="ko-KR" altLang="en-US" dirty="0" smtClean="0"/>
              <a:t>자원 의 한계</a:t>
            </a:r>
            <a:endParaRPr lang="en-US" altLang="ko-KR" dirty="0" smtClean="0"/>
          </a:p>
          <a:p>
            <a:r>
              <a:rPr lang="ko-KR" altLang="en-US" dirty="0" smtClean="0"/>
              <a:t>자유 민주 생활공간 </a:t>
            </a:r>
            <a:r>
              <a:rPr lang="ko-KR" altLang="en-US" dirty="0" smtClean="0"/>
              <a:t> 조건 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오른쪽 화살표 3"/>
          <p:cNvSpPr/>
          <p:nvPr/>
        </p:nvSpPr>
        <p:spPr>
          <a:xfrm>
            <a:off x="4644008" y="15567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식량 문제 및 물 위기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수원 부족 </a:t>
            </a:r>
            <a:endParaRPr lang="en-US" altLang="ko-KR" dirty="0" smtClean="0"/>
          </a:p>
          <a:p>
            <a:r>
              <a:rPr lang="ko-KR" altLang="en-US" dirty="0" smtClean="0"/>
              <a:t>토지 의 오염</a:t>
            </a:r>
            <a:endParaRPr lang="en-US" altLang="ko-KR" dirty="0" smtClean="0"/>
          </a:p>
          <a:p>
            <a:r>
              <a:rPr lang="ko-KR" altLang="en-US" dirty="0" smtClean="0"/>
              <a:t>지정학적 갈등의 원인</a:t>
            </a:r>
            <a:endParaRPr lang="en-US" altLang="ko-KR" dirty="0" smtClean="0"/>
          </a:p>
          <a:p>
            <a:r>
              <a:rPr lang="ko-KR" altLang="en-US" dirty="0" smtClean="0"/>
              <a:t>잘못 된 재배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기후변화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과도소비 때문에</a:t>
            </a:r>
            <a:endParaRPr lang="en-US" altLang="ko-KR" dirty="0" smtClean="0"/>
          </a:p>
          <a:p>
            <a:r>
              <a:rPr lang="ko-KR" altLang="en-US" dirty="0" smtClean="0"/>
              <a:t>배기가스 배출</a:t>
            </a:r>
            <a:r>
              <a:rPr lang="en-US" altLang="ko-KR" dirty="0" smtClean="0"/>
              <a:t>; </a:t>
            </a:r>
            <a:r>
              <a:rPr lang="ko-KR" altLang="en-US" dirty="0" smtClean="0"/>
              <a:t>숲 파괴</a:t>
            </a:r>
            <a:r>
              <a:rPr lang="en-US" altLang="ko-KR" dirty="0" smtClean="0"/>
              <a:t>; </a:t>
            </a:r>
            <a:r>
              <a:rPr lang="ko-KR" altLang="en-US" dirty="0" smtClean="0"/>
              <a:t>물 악용 </a:t>
            </a:r>
            <a:endParaRPr lang="en-US" altLang="ko-KR" dirty="0" smtClean="0"/>
          </a:p>
          <a:p>
            <a:r>
              <a:rPr lang="ko-KR" altLang="en-US" dirty="0" smtClean="0"/>
              <a:t>공동 전략 불가능 한 상태 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5987008" cy="446038"/>
          </a:xfrm>
        </p:spPr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현대 의료의 </a:t>
            </a:r>
            <a:r>
              <a:rPr lang="ko-KR" altLang="en-US" dirty="0" err="1" smtClean="0"/>
              <a:t>아이로니</a:t>
            </a:r>
            <a:r>
              <a:rPr lang="ko-KR" altLang="en-US" dirty="0" smtClean="0"/>
              <a:t> 한 결과</a:t>
            </a:r>
            <a:endParaRPr lang="en-US" altLang="ko-KR" dirty="0" smtClean="0"/>
          </a:p>
          <a:p>
            <a:r>
              <a:rPr lang="ko-KR" altLang="en-US" dirty="0" smtClean="0"/>
              <a:t>교육 보다 복지시설 </a:t>
            </a:r>
            <a:endParaRPr lang="en-US" altLang="ko-KR" dirty="0" smtClean="0"/>
          </a:p>
          <a:p>
            <a:r>
              <a:rPr lang="ko-KR" altLang="en-US" dirty="0" smtClean="0"/>
              <a:t>아동지병 보다 노인병</a:t>
            </a:r>
            <a:endParaRPr lang="en-US" altLang="ko-KR" dirty="0" smtClean="0"/>
          </a:p>
          <a:p>
            <a:r>
              <a:rPr lang="ko-KR" altLang="en-US" dirty="0" smtClean="0"/>
              <a:t>결정과정 가동 안 되는 상태</a:t>
            </a:r>
            <a:endParaRPr lang="en-US" altLang="ko-KR" dirty="0" smtClean="0"/>
          </a:p>
          <a:p>
            <a:r>
              <a:rPr lang="ko-KR" altLang="en-US" dirty="0" smtClean="0"/>
              <a:t>미래 보다 지금</a:t>
            </a:r>
            <a:endParaRPr lang="en-US" altLang="ko-KR" dirty="0" smtClean="0"/>
          </a:p>
          <a:p>
            <a:r>
              <a:rPr lang="ko-KR" altLang="en-US" dirty="0" smtClean="0"/>
              <a:t>기술의존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1156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고령화</a:t>
            </a:r>
            <a:endParaRPr kumimoji="0" lang="en-US" altLang="ko-K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국제화 그림자 및 빛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통합 의 유리 </a:t>
            </a:r>
            <a:r>
              <a:rPr lang="ko-KR" altLang="en-US" dirty="0" err="1" smtClean="0"/>
              <a:t>불유리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유통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인터넷으로 연결되지만 사람 과 사람이 연결 되지 않아요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 </a:t>
            </a:r>
            <a:r>
              <a:rPr lang="ko-KR" altLang="en-US" dirty="0" err="1" smtClean="0"/>
              <a:t>전지구문제</a:t>
            </a:r>
            <a:r>
              <a:rPr lang="ko-KR" altLang="en-US" dirty="0" smtClean="0"/>
              <a:t> 해결을 위 한 </a:t>
            </a:r>
            <a:r>
              <a:rPr lang="ko-KR" altLang="en-US" dirty="0" err="1" smtClean="0"/>
              <a:t>합력이</a:t>
            </a:r>
            <a:r>
              <a:rPr lang="ko-KR" altLang="en-US" dirty="0" smtClean="0"/>
              <a:t> 어렵다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기술은 기술을 초월 하는 문제를 초래 한다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원자력 사고로 해결 안 되는 상태 발생 하다</a:t>
            </a:r>
            <a:endParaRPr lang="en-US" altLang="ko-KR" dirty="0" smtClean="0"/>
          </a:p>
          <a:p>
            <a:r>
              <a:rPr lang="ko-KR" altLang="en-US" dirty="0" smtClean="0"/>
              <a:t>컴퓨터 때문에 자기 자제 못 하는 것</a:t>
            </a:r>
            <a:endParaRPr lang="en-US" altLang="ko-KR" dirty="0" smtClean="0"/>
          </a:p>
          <a:p>
            <a:r>
              <a:rPr lang="ko-KR" altLang="en-US" dirty="0" smtClean="0"/>
              <a:t>에너지 소비 사람의 낭비 이냐 사람의 이해를 초월 하는 시스템 이냐 </a:t>
            </a:r>
            <a:endParaRPr lang="en-US" altLang="ko-KR" dirty="0" smtClean="0"/>
          </a:p>
          <a:p>
            <a:r>
              <a:rPr lang="ko-KR" altLang="en-US" dirty="0" smtClean="0"/>
              <a:t>기술을 위 한 시술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인체 및 기계 의 차이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기계처럼 하려고 하는 인간의 비극 </a:t>
            </a:r>
            <a:endParaRPr lang="en-US" altLang="ko-KR" dirty="0" smtClean="0"/>
          </a:p>
          <a:p>
            <a:r>
              <a:rPr lang="ko-KR" altLang="en-US" dirty="0" smtClean="0"/>
              <a:t>로봇은 기후변화가 안 무서워요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눈 손가락 및 자판의 무리 한 만남</a:t>
            </a:r>
            <a:endParaRPr lang="en-US" altLang="ko-KR" dirty="0" smtClean="0"/>
          </a:p>
          <a:p>
            <a:r>
              <a:rPr lang="ko-KR" altLang="en-US" dirty="0" smtClean="0"/>
              <a:t>사람 및 </a:t>
            </a:r>
            <a:r>
              <a:rPr lang="en-US" altLang="ko-KR" dirty="0" smtClean="0"/>
              <a:t>code 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차이</a:t>
            </a:r>
            <a:endParaRPr lang="en-US" altLang="ko-KR" dirty="0" smtClean="0"/>
          </a:p>
          <a:p>
            <a:r>
              <a:rPr lang="ko-KR" altLang="en-US" dirty="0" smtClean="0"/>
              <a:t>기계를 통해서 세상을 본다</a:t>
            </a:r>
            <a:r>
              <a:rPr lang="en-US" altLang="ko-KR" dirty="0" smtClean="0"/>
              <a:t>; </a:t>
            </a:r>
            <a:r>
              <a:rPr lang="ko-KR" altLang="en-US" dirty="0" err="1" smtClean="0"/>
              <a:t>소셜네트원크</a:t>
            </a:r>
            <a:r>
              <a:rPr lang="ko-KR" altLang="en-US" dirty="0" smtClean="0"/>
              <a:t> 중독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기술 발전 및 문화 제도 </a:t>
            </a:r>
            <a:r>
              <a:rPr lang="ko-KR" altLang="en-US" dirty="0" err="1" smtClean="0"/>
              <a:t>편천</a:t>
            </a:r>
            <a:r>
              <a:rPr lang="ko-KR" altLang="en-US" dirty="0" smtClean="0"/>
              <a:t> 사이의 격차</a:t>
            </a:r>
            <a:endParaRPr lang="en-US" altLang="ko-KR" dirty="0" smtClean="0"/>
          </a:p>
          <a:p>
            <a:r>
              <a:rPr lang="ko-KR" altLang="en-US" dirty="0" smtClean="0"/>
              <a:t>액체화 </a:t>
            </a:r>
            <a:r>
              <a:rPr lang="en-US" altLang="ko-KR" dirty="0" smtClean="0"/>
              <a:t>liquidity “liquid culture” </a:t>
            </a:r>
          </a:p>
          <a:p>
            <a:r>
              <a:rPr lang="ko-KR" altLang="en-US" dirty="0" smtClean="0"/>
              <a:t>가상세계 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구별 안 되는 시대</a:t>
            </a:r>
            <a:r>
              <a:rPr lang="en-US" altLang="ko-KR" dirty="0" smtClean="0"/>
              <a:t>; (</a:t>
            </a:r>
            <a:r>
              <a:rPr lang="ko-KR" altLang="en-US" dirty="0" smtClean="0"/>
              <a:t>깊이 있는 가상 세계</a:t>
            </a:r>
            <a:r>
              <a:rPr lang="en-US" altLang="ko-KR" dirty="0" smtClean="0"/>
              <a:t>; </a:t>
            </a:r>
            <a:r>
              <a:rPr lang="ko-KR" altLang="en-US" dirty="0" smtClean="0"/>
              <a:t>심도 있는 가상 세계</a:t>
            </a:r>
            <a:r>
              <a:rPr lang="en-US" altLang="ko-KR" dirty="0" smtClean="0"/>
              <a:t>)</a:t>
            </a:r>
          </a:p>
          <a:p>
            <a:r>
              <a:rPr lang="en-US" altLang="ko-KR" dirty="0" err="1" smtClean="0"/>
              <a:t>Facebook</a:t>
            </a:r>
            <a:r>
              <a:rPr lang="en-US" altLang="ko-KR" dirty="0" smtClean="0"/>
              <a:t> </a:t>
            </a:r>
            <a:r>
              <a:rPr lang="ko-KR" altLang="en-US" dirty="0" smtClean="0"/>
              <a:t>친구의 몇 명은 </a:t>
            </a:r>
            <a:r>
              <a:rPr lang="ko-KR" altLang="en-US" dirty="0" smtClean="0"/>
              <a:t>거짓 </a:t>
            </a:r>
            <a:r>
              <a:rPr lang="ko-KR" altLang="en-US" dirty="0" smtClean="0"/>
              <a:t>인가</a:t>
            </a:r>
            <a:r>
              <a:rPr lang="en-US" altLang="ko-KR" dirty="0" smtClean="0"/>
              <a:t>? </a:t>
            </a:r>
          </a:p>
          <a:p>
            <a:r>
              <a:rPr lang="ko-KR" altLang="en-US" dirty="0" smtClean="0"/>
              <a:t>진짜 사람 보다 가짜 사람이 좋다</a:t>
            </a:r>
            <a:endParaRPr lang="en-US" altLang="ko-KR" dirty="0" smtClean="0"/>
          </a:p>
          <a:p>
            <a:r>
              <a:rPr lang="ko-KR" altLang="en-US" dirty="0" smtClean="0"/>
              <a:t>돈의 정보화</a:t>
            </a:r>
            <a:endParaRPr lang="en-US" altLang="ko-KR" dirty="0" smtClean="0"/>
          </a:p>
          <a:p>
            <a:r>
              <a:rPr lang="ko-KR" altLang="en-US" dirty="0" smtClean="0"/>
              <a:t>特異點 현상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직면 하는 문제의 해결</a:t>
            </a:r>
            <a:r>
              <a:rPr lang="en-US" altLang="ko-KR" dirty="0" smtClean="0"/>
              <a:t>	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기술적 해결법 기술 개발</a:t>
            </a:r>
            <a:endParaRPr lang="en-US" altLang="ko-KR" dirty="0" smtClean="0"/>
          </a:p>
          <a:p>
            <a:r>
              <a:rPr lang="ko-KR" altLang="en-US" dirty="0" smtClean="0"/>
              <a:t>사고적 해결법 가치관의 변경</a:t>
            </a:r>
            <a:endParaRPr lang="en-US" altLang="ko-KR" dirty="0" smtClean="0"/>
          </a:p>
          <a:p>
            <a:r>
              <a:rPr lang="ko-KR" altLang="en-US" dirty="0" smtClean="0"/>
              <a:t>정신적 해결법 철학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믿음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인생가치 확인 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4" name="그림 3" descr="techn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3351333" cy="2232248"/>
          </a:xfrm>
          <a:prstGeom prst="rect">
            <a:avLst/>
          </a:prstGeom>
        </p:spPr>
      </p:pic>
      <p:pic>
        <p:nvPicPr>
          <p:cNvPr id="5" name="그림 4" descr="girl medita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717032"/>
            <a:ext cx="2880320" cy="3379575"/>
          </a:xfrm>
          <a:prstGeom prst="rect">
            <a:avLst/>
          </a:prstGeom>
        </p:spPr>
      </p:pic>
      <p:pic>
        <p:nvPicPr>
          <p:cNvPr id="6" name="그림 5" descr="V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221088"/>
            <a:ext cx="1984248" cy="155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미국인 </a:t>
            </a:r>
            <a:r>
              <a:rPr lang="ko-KR" altLang="en-US" dirty="0" err="1" smtClean="0"/>
              <a:t>한명</a:t>
            </a:r>
            <a:r>
              <a:rPr lang="ko-KR" altLang="en-US" dirty="0" smtClean="0"/>
              <a:t> 의 동북아의 도전 과 꿈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Lowell </a:t>
            </a:r>
            <a:r>
              <a:rPr lang="ko-KR" altLang="en-US" dirty="0" smtClean="0"/>
              <a:t>고등학교 의 도전 </a:t>
            </a:r>
            <a:endParaRPr lang="en-US" altLang="ko-KR" dirty="0" smtClean="0"/>
          </a:p>
          <a:p>
            <a:r>
              <a:rPr lang="en-US" altLang="ko-KR" dirty="0" smtClean="0"/>
              <a:t>Yale </a:t>
            </a:r>
            <a:r>
              <a:rPr lang="ko-KR" altLang="en-US" dirty="0" smtClean="0"/>
              <a:t>대 중국어 </a:t>
            </a:r>
            <a:r>
              <a:rPr lang="en-US" altLang="ko-KR" dirty="0" smtClean="0"/>
              <a:t>(</a:t>
            </a:r>
            <a:r>
              <a:rPr lang="ko-KR" altLang="en-US" dirty="0" smtClean="0"/>
              <a:t>미래를 상상 하면서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국립대만대 유학 </a:t>
            </a:r>
            <a:endParaRPr lang="en-US" altLang="ko-KR" dirty="0" smtClean="0"/>
          </a:p>
          <a:p>
            <a:r>
              <a:rPr lang="ko-KR" altLang="en-US" dirty="0" smtClean="0"/>
              <a:t>동경대학교 중일 비교연구</a:t>
            </a:r>
            <a:endParaRPr lang="en-US" altLang="ko-KR" dirty="0" smtClean="0"/>
          </a:p>
          <a:p>
            <a:r>
              <a:rPr lang="ko-KR" altLang="en-US" dirty="0" smtClean="0"/>
              <a:t>하버드대 동아시아 학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한국학의 필요성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서울대 유학 </a:t>
            </a:r>
            <a:r>
              <a:rPr lang="en-US" altLang="ko-KR" dirty="0" smtClean="0"/>
              <a:t>(</a:t>
            </a:r>
            <a:r>
              <a:rPr lang="ko-KR" altLang="en-US" dirty="0" smtClean="0"/>
              <a:t>어학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문화</a:t>
            </a:r>
            <a:r>
              <a:rPr lang="en-US" altLang="ko-KR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200" dirty="0" smtClean="0"/>
              <a:t/>
            </a:r>
            <a:br>
              <a:rPr lang="en-US" altLang="ko-KR" sz="2200" dirty="0" smtClean="0"/>
            </a:br>
            <a:r>
              <a:rPr lang="en-US" altLang="ko-KR" sz="2200" dirty="0" smtClean="0"/>
              <a:t/>
            </a:r>
            <a:br>
              <a:rPr lang="en-US" altLang="ko-KR" sz="2200" dirty="0" smtClean="0"/>
            </a:br>
            <a:r>
              <a:rPr lang="en-US" altLang="ko-KR" sz="2200" dirty="0"/>
              <a:t/>
            </a:r>
            <a:br>
              <a:rPr lang="en-US" altLang="ko-KR" sz="2200" dirty="0"/>
            </a:br>
            <a:r>
              <a:rPr lang="en-US" altLang="ko-KR" dirty="0" smtClean="0"/>
              <a:t>Linear </a:t>
            </a:r>
            <a:r>
              <a:rPr lang="ko-KR" altLang="ko-KR" dirty="0" smtClean="0"/>
              <a:t>線形 진화</a:t>
            </a:r>
            <a:r>
              <a:rPr lang="en-US" altLang="ko-KR" dirty="0" smtClean="0"/>
              <a:t> (</a:t>
            </a:r>
            <a:r>
              <a:rPr lang="ko-KR" altLang="en-US" dirty="0" smtClean="0"/>
              <a:t>문화</a:t>
            </a:r>
            <a:r>
              <a:rPr lang="en-US" altLang="ko-KR" dirty="0" smtClean="0"/>
              <a:t>) </a:t>
            </a:r>
            <a:br>
              <a:rPr lang="en-US" altLang="ko-KR" dirty="0" smtClean="0"/>
            </a:br>
            <a:r>
              <a:rPr lang="en-US" altLang="ko-KR" dirty="0" smtClean="0"/>
              <a:t>Exponential </a:t>
            </a:r>
            <a:r>
              <a:rPr lang="ko-KR" altLang="ko-KR" dirty="0" smtClean="0"/>
              <a:t>幾何級數 진화</a:t>
            </a:r>
            <a:r>
              <a:rPr lang="en-US" altLang="ko-KR" dirty="0" smtClean="0"/>
              <a:t> (</a:t>
            </a:r>
            <a:r>
              <a:rPr lang="ko-KR" altLang="en-US" dirty="0" smtClean="0"/>
              <a:t>기술</a:t>
            </a:r>
            <a:r>
              <a:rPr lang="en-US" altLang="ko-KR" dirty="0" smtClean="0"/>
              <a:t>)</a:t>
            </a:r>
            <a:r>
              <a:rPr lang="ko-KR" altLang="ko-KR" dirty="0" smtClean="0"/>
              <a:t/>
            </a:r>
            <a:br>
              <a:rPr lang="ko-KR" altLang="ko-KR" dirty="0" smtClean="0"/>
            </a:br>
            <a:r>
              <a:rPr lang="ko-KR" altLang="ko-KR" dirty="0" smtClean="0"/>
              <a:t/>
            </a:r>
            <a:br>
              <a:rPr lang="ko-KR" altLang="ko-KR" dirty="0" smtClean="0"/>
            </a:br>
            <a:endParaRPr lang="ko-KR" altLang="en-US" dirty="0"/>
          </a:p>
        </p:txBody>
      </p:sp>
      <p:pic>
        <p:nvPicPr>
          <p:cNvPr id="4" name="내용 개체 틀 3" descr="http://worldpeaceiscoming.com/images/exponentialvslinear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115" y="2249488"/>
            <a:ext cx="609577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Moore's Law </a:t>
            </a:r>
            <a:r>
              <a:rPr lang="ko-KR" altLang="ko-KR" dirty="0" smtClean="0"/>
              <a:t>무어 의 법칙</a:t>
            </a:r>
            <a:br>
              <a:rPr lang="ko-KR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dirty="0" err="1" smtClean="0"/>
              <a:t>마이크로칩에</a:t>
            </a:r>
            <a:r>
              <a:rPr lang="ko-KR" altLang="ko-KR" dirty="0" smtClean="0"/>
              <a:t> </a:t>
            </a:r>
            <a:r>
              <a:rPr lang="ko-KR" altLang="ko-KR" dirty="0"/>
              <a:t>저장할 수 있는 데이터의 량이 매년 또는 적어도 매</a:t>
            </a:r>
            <a:r>
              <a:rPr lang="en-US" altLang="ko-KR" dirty="0"/>
              <a:t> 18</a:t>
            </a:r>
            <a:r>
              <a:rPr lang="ko-KR" altLang="ko-KR" dirty="0"/>
              <a:t>개월마다 두 배씩 </a:t>
            </a:r>
            <a:r>
              <a:rPr lang="ko-KR" altLang="ko-KR" b="1" dirty="0"/>
              <a:t>증가한다는</a:t>
            </a:r>
            <a:r>
              <a:rPr lang="ko-KR" altLang="ko-KR" dirty="0"/>
              <a:t> 법칙이다</a:t>
            </a:r>
          </a:p>
          <a:p>
            <a:r>
              <a:rPr lang="en-US" altLang="ko-KR" b="1" dirty="0"/>
              <a:t> </a:t>
            </a:r>
            <a:endParaRPr lang="ko-KR" altLang="ko-KR" dirty="0"/>
          </a:p>
          <a:p>
            <a:endParaRPr lang="ko-KR" altLang="en-US" dirty="0"/>
          </a:p>
        </p:txBody>
      </p:sp>
      <p:pic>
        <p:nvPicPr>
          <p:cNvPr id="4" name="그림 3" descr="proces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453884"/>
            <a:ext cx="4650432" cy="3404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0223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ko-KR" sz="2700" dirty="0" err="1" smtClean="0"/>
              <a:t>찰스</a:t>
            </a:r>
            <a:r>
              <a:rPr lang="ko-KR" altLang="ko-KR" sz="2700" dirty="0" smtClean="0"/>
              <a:t> 다윈 의 진화론 </a:t>
            </a:r>
            <a:r>
              <a:rPr lang="en-US" altLang="ko-KR" sz="2700" dirty="0" smtClean="0"/>
              <a:t/>
            </a:r>
            <a:br>
              <a:rPr lang="en-US" altLang="ko-KR" sz="2700" dirty="0" smtClean="0"/>
            </a:br>
            <a:r>
              <a:rPr lang="ko-KR" altLang="ko-KR" sz="2700" dirty="0" smtClean="0"/>
              <a:t/>
            </a:r>
            <a:br>
              <a:rPr lang="ko-KR" altLang="ko-KR" sz="2700" dirty="0" smtClean="0"/>
            </a:br>
            <a:r>
              <a:rPr lang="en-US" altLang="ko-KR" sz="2700" dirty="0" smtClean="0"/>
              <a:t>“</a:t>
            </a:r>
            <a:r>
              <a:rPr lang="ko-KR" altLang="ko-KR" sz="2700" dirty="0" smtClean="0"/>
              <a:t>진화의 승리는 똑똑 한 동물이 아니라 힘이 센 동물이 아니라 급속 한 변화에 빨리 적응 하는 동물이다</a:t>
            </a:r>
            <a:r>
              <a:rPr lang="en-US" altLang="ko-KR" sz="2700" dirty="0" smtClean="0"/>
              <a:t>”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ko-KR" sz="2000" dirty="0" smtClean="0"/>
              <a:t/>
            </a:r>
            <a:br>
              <a:rPr lang="ko-KR" altLang="ko-KR" sz="2000" dirty="0" smtClean="0"/>
            </a:b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</a:t>
            </a:r>
            <a:endParaRPr lang="ko-KR" altLang="ko-KR" dirty="0"/>
          </a:p>
          <a:p>
            <a:pPr>
              <a:buNone/>
            </a:pPr>
            <a:endParaRPr lang="ko-KR" altLang="ko-KR" dirty="0"/>
          </a:p>
          <a:p>
            <a:pPr>
              <a:buNone/>
            </a:pPr>
            <a:endParaRPr lang="ko-KR" altLang="ko-KR" dirty="0"/>
          </a:p>
          <a:p>
            <a:endParaRPr lang="ko-KR" altLang="en-US" dirty="0"/>
          </a:p>
        </p:txBody>
      </p:sp>
      <p:pic>
        <p:nvPicPr>
          <p:cNvPr id="4" name="그림 3" descr="tyrannasaurus r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3048000" cy="1962912"/>
          </a:xfrm>
          <a:prstGeom prst="rect">
            <a:avLst/>
          </a:prstGeom>
        </p:spPr>
      </p:pic>
      <p:pic>
        <p:nvPicPr>
          <p:cNvPr id="5" name="그림 4" descr="r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780928"/>
            <a:ext cx="4948447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ko-KR" sz="5300" dirty="0" smtClean="0"/>
              <a:t>기술의 선례 없는 발달 속도</a:t>
            </a:r>
            <a:r>
              <a:rPr lang="en-US" altLang="ko-KR" sz="5300" dirty="0" smtClean="0"/>
              <a:t/>
            </a:r>
            <a:br>
              <a:rPr lang="en-US" altLang="ko-KR" sz="5300" dirty="0" smtClean="0"/>
            </a:br>
            <a:r>
              <a:rPr lang="en-US" altLang="ko-KR" sz="5300" dirty="0" smtClean="0"/>
              <a:t/>
            </a:r>
            <a:br>
              <a:rPr lang="en-US" altLang="ko-KR" sz="5300" dirty="0" smtClean="0"/>
            </a:br>
            <a:r>
              <a:rPr lang="en-US" altLang="ko-KR" sz="5300" dirty="0" smtClean="0"/>
              <a:t>8000</a:t>
            </a:r>
            <a:r>
              <a:rPr lang="ko-KR" altLang="en-US" sz="5300" dirty="0" smtClean="0"/>
              <a:t>년 </a:t>
            </a:r>
            <a:r>
              <a:rPr lang="en-US" altLang="ko-KR" sz="5300" dirty="0" smtClean="0"/>
              <a:t>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</a:t>
            </a:r>
            <a:r>
              <a:rPr lang="ko-KR" altLang="ko-KR" sz="2800" dirty="0" smtClean="0"/>
              <a:t/>
            </a:r>
            <a:br>
              <a:rPr lang="ko-KR" altLang="ko-KR" sz="2800" dirty="0" smtClean="0"/>
            </a:b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</a:t>
            </a:r>
            <a:endParaRPr lang="ko-KR" altLang="ko-KR" dirty="0"/>
          </a:p>
          <a:p>
            <a:endParaRPr lang="ko-KR" altLang="en-US" dirty="0"/>
          </a:p>
        </p:txBody>
      </p:sp>
      <p:pic>
        <p:nvPicPr>
          <p:cNvPr id="4" name="그림 3" descr="primative stone t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12976"/>
            <a:ext cx="2808312" cy="2379926"/>
          </a:xfrm>
          <a:prstGeom prst="rect">
            <a:avLst/>
          </a:prstGeom>
        </p:spPr>
      </p:pic>
      <p:pic>
        <p:nvPicPr>
          <p:cNvPr id="5" name="그림 4" descr="perfect arrow 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212976"/>
            <a:ext cx="1800200" cy="2495183"/>
          </a:xfrm>
          <a:prstGeom prst="rect">
            <a:avLst/>
          </a:prstGeom>
        </p:spPr>
      </p:pic>
      <p:pic>
        <p:nvPicPr>
          <p:cNvPr id="8" name="그림 7" descr="arr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789040"/>
            <a:ext cx="1977755" cy="924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58911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도자기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(1200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                   (800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 descr="pot_cru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2847156" cy="2424311"/>
          </a:xfrm>
          <a:prstGeom prst="rect">
            <a:avLst/>
          </a:prstGeom>
        </p:spPr>
      </p:pic>
      <p:pic>
        <p:nvPicPr>
          <p:cNvPr id="5" name="그림 4" descr="advanced pott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204864"/>
            <a:ext cx="2267744" cy="2623024"/>
          </a:xfrm>
          <a:prstGeom prst="rect">
            <a:avLst/>
          </a:prstGeom>
        </p:spPr>
      </p:pic>
      <p:pic>
        <p:nvPicPr>
          <p:cNvPr id="6" name="그림 5" descr="medium p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276872"/>
            <a:ext cx="2419469" cy="2520280"/>
          </a:xfrm>
          <a:prstGeom prst="rect">
            <a:avLst/>
          </a:prstGeom>
        </p:spPr>
      </p:pic>
      <p:pic>
        <p:nvPicPr>
          <p:cNvPr id="7" name="그림 6" descr="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5085184"/>
            <a:ext cx="1977755" cy="924214"/>
          </a:xfrm>
          <a:prstGeom prst="rect">
            <a:avLst/>
          </a:prstGeom>
        </p:spPr>
      </p:pic>
      <p:pic>
        <p:nvPicPr>
          <p:cNvPr id="8" name="그림 7" descr="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5085184"/>
            <a:ext cx="1977755" cy="924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스마트 폰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8</a:t>
            </a:r>
            <a:r>
              <a:rPr lang="ko-KR" altLang="en-US" dirty="0" smtClean="0"/>
              <a:t>개월 </a:t>
            </a:r>
            <a:endParaRPr lang="ko-KR" altLang="en-US" dirty="0"/>
          </a:p>
        </p:txBody>
      </p:sp>
      <p:pic>
        <p:nvPicPr>
          <p:cNvPr id="4" name="내용 개체 틀 3" descr="smart phone m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3050" y="2443163"/>
            <a:ext cx="351790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개월</a:t>
            </a:r>
            <a:r>
              <a:rPr lang="en-US" altLang="ko-KR" dirty="0" smtClean="0"/>
              <a:t>?? 10</a:t>
            </a:r>
            <a:r>
              <a:rPr lang="ko-KR" altLang="en-US" dirty="0" smtClean="0"/>
              <a:t>시간</a:t>
            </a:r>
            <a:r>
              <a:rPr lang="en-US" altLang="ko-KR" dirty="0" smtClean="0"/>
              <a:t>??</a:t>
            </a:r>
            <a:endParaRPr lang="ko-KR" altLang="en-US" dirty="0"/>
          </a:p>
        </p:txBody>
      </p:sp>
      <p:pic>
        <p:nvPicPr>
          <p:cNvPr id="4" name="내용 개체 틀 3" descr="prim brain co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2540000" cy="2298700"/>
          </a:xfrm>
        </p:spPr>
      </p:pic>
      <p:pic>
        <p:nvPicPr>
          <p:cNvPr id="5" name="그림 4" descr="clearn advanced b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37465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블랙홀 </a:t>
            </a:r>
            <a:r>
              <a:rPr lang="ko-KR" altLang="en-US" dirty="0" err="1" smtClean="0"/>
              <a:t>초중력</a:t>
            </a:r>
            <a:r>
              <a:rPr lang="en-US" altLang="ko-KR" dirty="0" smtClean="0"/>
              <a:t> Black Hole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초중력에</a:t>
            </a:r>
            <a:r>
              <a:rPr lang="ko-KR" altLang="en-US" dirty="0" smtClean="0"/>
              <a:t> 의해 빛을 빨아들이는 구멍을 닮은 존재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200" dirty="0" smtClean="0"/>
              <a:t/>
            </a:r>
            <a:br>
              <a:rPr lang="en-US" altLang="ko-KR" sz="2200" dirty="0" smtClean="0"/>
            </a:br>
            <a:r>
              <a:rPr lang="en-US" altLang="ko-KR" sz="2200" dirty="0" smtClean="0"/>
              <a:t/>
            </a:r>
            <a:br>
              <a:rPr lang="en-US" altLang="ko-KR" sz="2200" dirty="0" smtClean="0"/>
            </a:br>
            <a:r>
              <a:rPr lang="en-US" altLang="ko-KR" sz="2200" dirty="0"/>
              <a:t/>
            </a:r>
            <a:br>
              <a:rPr lang="en-US" altLang="ko-KR" sz="2200" dirty="0"/>
            </a:br>
            <a:r>
              <a:rPr lang="en-US" altLang="ko-KR" dirty="0" smtClean="0"/>
              <a:t>Linear </a:t>
            </a:r>
            <a:r>
              <a:rPr lang="ko-KR" altLang="ko-KR" dirty="0" smtClean="0"/>
              <a:t>線形 진화</a:t>
            </a:r>
            <a:r>
              <a:rPr lang="en-US" altLang="ko-KR" dirty="0" smtClean="0"/>
              <a:t> (</a:t>
            </a:r>
            <a:r>
              <a:rPr lang="ko-KR" altLang="en-US" dirty="0" smtClean="0"/>
              <a:t>문화</a:t>
            </a:r>
            <a:r>
              <a:rPr lang="en-US" altLang="ko-KR" dirty="0" smtClean="0"/>
              <a:t>) </a:t>
            </a:r>
            <a:br>
              <a:rPr lang="en-US" altLang="ko-KR" dirty="0" smtClean="0"/>
            </a:br>
            <a:r>
              <a:rPr lang="en-US" altLang="ko-KR" dirty="0" smtClean="0"/>
              <a:t>Exponential </a:t>
            </a:r>
            <a:r>
              <a:rPr lang="ko-KR" altLang="ko-KR" dirty="0" smtClean="0"/>
              <a:t>幾何級數 진화</a:t>
            </a:r>
            <a:r>
              <a:rPr lang="en-US" altLang="ko-KR" dirty="0" smtClean="0"/>
              <a:t> (</a:t>
            </a:r>
            <a:r>
              <a:rPr lang="ko-KR" altLang="en-US" dirty="0" smtClean="0"/>
              <a:t>기술</a:t>
            </a:r>
            <a:r>
              <a:rPr lang="en-US" altLang="ko-KR" dirty="0" smtClean="0"/>
              <a:t>)</a:t>
            </a:r>
            <a:r>
              <a:rPr lang="ko-KR" altLang="ko-KR" dirty="0" smtClean="0"/>
              <a:t/>
            </a:r>
            <a:br>
              <a:rPr lang="ko-KR" altLang="ko-KR" dirty="0" smtClean="0"/>
            </a:br>
            <a:r>
              <a:rPr lang="ko-KR" altLang="ko-KR" dirty="0" smtClean="0"/>
              <a:t/>
            </a:r>
            <a:br>
              <a:rPr lang="ko-KR" altLang="ko-KR" dirty="0" smtClean="0"/>
            </a:br>
            <a:endParaRPr lang="ko-KR" altLang="en-US" dirty="0"/>
          </a:p>
        </p:txBody>
      </p:sp>
      <p:pic>
        <p:nvPicPr>
          <p:cNvPr id="4" name="내용 개체 틀 3" descr="http://worldpeaceiscoming.com/images/exponentialvslinear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115" y="2249488"/>
            <a:ext cx="609577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8621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ko-KR" sz="4000" dirty="0" smtClean="0"/>
              <a:t>예측 안 되는 미래  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ko-KR" altLang="ko-KR" sz="4000" dirty="0" smtClean="0"/>
              <a:t>식량 위기</a:t>
            </a:r>
            <a:r>
              <a:rPr lang="en-US" altLang="ko-KR" sz="4000" dirty="0" smtClean="0"/>
              <a:t> &amp; </a:t>
            </a:r>
            <a:r>
              <a:rPr lang="ko-KR" altLang="ko-KR" sz="4000" dirty="0" smtClean="0"/>
              <a:t>생명공학의 희망</a:t>
            </a:r>
            <a:br>
              <a:rPr lang="ko-KR" altLang="ko-KR" sz="4000" dirty="0" smtClean="0"/>
            </a:br>
            <a:r>
              <a:rPr lang="ko-KR" altLang="ko-KR" sz="4000" dirty="0" smtClean="0"/>
              <a:t>정보화의 편리성 </a:t>
            </a:r>
            <a:r>
              <a:rPr lang="en-US" altLang="ko-KR" sz="4000" dirty="0" smtClean="0"/>
              <a:t>&amp; </a:t>
            </a:r>
            <a:r>
              <a:rPr lang="ko-KR" altLang="ko-KR" sz="4000" dirty="0" smtClean="0"/>
              <a:t>사회액체화의 도전  </a:t>
            </a:r>
            <a:br>
              <a:rPr lang="ko-KR" altLang="ko-KR" sz="4000" dirty="0" smtClean="0"/>
            </a:br>
            <a:r>
              <a:rPr lang="ko-KR" altLang="ko-KR" dirty="0" smtClean="0"/>
              <a:t/>
            </a:r>
            <a:br>
              <a:rPr lang="ko-KR" altLang="ko-KR" dirty="0" smtClean="0"/>
            </a:br>
            <a:r>
              <a:rPr lang="en-US" altLang="ko-KR" dirty="0" smtClean="0"/>
              <a:t> </a:t>
            </a:r>
            <a:r>
              <a:rPr lang="ko-KR" altLang="ko-KR" dirty="0" smtClean="0"/>
              <a:t/>
            </a:r>
            <a:br>
              <a:rPr lang="ko-KR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nanotechn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4457700" cy="3067050"/>
          </a:xfrm>
          <a:prstGeom prst="rect">
            <a:avLst/>
          </a:prstGeom>
        </p:spPr>
      </p:pic>
      <p:pic>
        <p:nvPicPr>
          <p:cNvPr id="5" name="그림 4" descr="humanembry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636912"/>
            <a:ext cx="3208267" cy="2700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F8F646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531440"/>
            <a:ext cx="5760640" cy="7929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02234"/>
          </a:xfrm>
        </p:spPr>
        <p:txBody>
          <a:bodyPr>
            <a:noAutofit/>
          </a:bodyPr>
          <a:lstStyle/>
          <a:p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ko-KR" sz="3200" dirty="0" smtClean="0"/>
              <a:t>금일</a:t>
            </a:r>
            <a:r>
              <a:rPr lang="en-US" altLang="ko-KR" sz="3200" dirty="0" smtClean="0"/>
              <a:t>  </a:t>
            </a:r>
            <a:r>
              <a:rPr lang="ko-KR" altLang="ko-KR" sz="3200" dirty="0" smtClean="0"/>
              <a:t>인문학 급속히 중요시 하게 된  이유 </a:t>
            </a:r>
            <a:br>
              <a:rPr lang="ko-KR" altLang="ko-KR" sz="3200" dirty="0" smtClean="0"/>
            </a:b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ko-KR" sz="3200" dirty="0" smtClean="0"/>
              <a:t>세상에 대한 복합적 접근 방식 </a:t>
            </a:r>
            <a:r>
              <a:rPr lang="ko-KR" altLang="en-US" sz="3200" dirty="0" smtClean="0"/>
              <a:t>필요성 </a:t>
            </a:r>
            <a:r>
              <a:rPr lang="ko-KR" altLang="ko-KR" sz="3200" dirty="0" smtClean="0"/>
              <a:t/>
            </a:r>
            <a:br>
              <a:rPr lang="ko-KR" altLang="ko-KR" sz="3200" dirty="0" smtClean="0"/>
            </a:b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</a:t>
            </a:r>
            <a:endParaRPr lang="ko-KR" altLang="ko-KR" dirty="0"/>
          </a:p>
          <a:p>
            <a:endParaRPr lang="ko-KR" altLang="en-US" dirty="0"/>
          </a:p>
        </p:txBody>
      </p:sp>
      <p:pic>
        <p:nvPicPr>
          <p:cNvPr id="4" name="그림 3" descr="latin scri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5070226" cy="3384376"/>
          </a:xfrm>
          <a:prstGeom prst="rect">
            <a:avLst/>
          </a:prstGeom>
        </p:spPr>
      </p:pic>
      <p:pic>
        <p:nvPicPr>
          <p:cNvPr id="5" name="그림 4" descr="chine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988840"/>
            <a:ext cx="3344063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인문학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ko-KR" dirty="0" smtClean="0"/>
              <a:t>문학</a:t>
            </a:r>
            <a:r>
              <a:rPr lang="en-US" altLang="ko-KR" dirty="0" smtClean="0"/>
              <a:t>:</a:t>
            </a:r>
            <a:r>
              <a:rPr lang="ko-KR" altLang="en-US" dirty="0" smtClean="0"/>
              <a:t> 표현 방법 표현의 해석 세상 보는 눈을 </a:t>
            </a:r>
            <a:r>
              <a:rPr lang="ko-KR" altLang="en-US" dirty="0" err="1" smtClean="0"/>
              <a:t>바귀는</a:t>
            </a:r>
            <a:r>
              <a:rPr lang="ko-KR" altLang="en-US" dirty="0" smtClean="0"/>
              <a:t> 힘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ko-KR" dirty="0" smtClean="0"/>
              <a:t>철학</a:t>
            </a:r>
            <a:r>
              <a:rPr lang="en-US" altLang="ko-KR" dirty="0" smtClean="0"/>
              <a:t>:</a:t>
            </a:r>
            <a:r>
              <a:rPr lang="ko-KR" altLang="en-US" dirty="0" smtClean="0"/>
              <a:t> 진실 의 본실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기술 문화 자연을 옮기는 원력의 진면목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ko-KR" dirty="0" smtClean="0"/>
              <a:t>역사</a:t>
            </a:r>
            <a:r>
              <a:rPr lang="en-US" altLang="ko-KR" dirty="0" smtClean="0"/>
              <a:t>:</a:t>
            </a:r>
            <a:r>
              <a:rPr lang="ko-KR" altLang="en-US" dirty="0" smtClean="0"/>
              <a:t> 지금 까지 의 사회 변화 및 원인 </a:t>
            </a:r>
            <a:r>
              <a:rPr lang="en-US" altLang="ko-KR" dirty="0" smtClean="0"/>
              <a:t>(</a:t>
            </a:r>
            <a:r>
              <a:rPr lang="ko-KR" altLang="en-US" dirty="0" smtClean="0"/>
              <a:t>미래 예측 하는 참고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ko-KR" dirty="0" smtClean="0"/>
              <a:t>예술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인간에 </a:t>
            </a:r>
            <a:r>
              <a:rPr lang="ko-KR" altLang="en-US" dirty="0" err="1" smtClean="0"/>
              <a:t>의미를주는</a:t>
            </a:r>
            <a:r>
              <a:rPr lang="ko-KR" altLang="en-US" dirty="0" smtClean="0"/>
              <a:t> 것</a:t>
            </a:r>
            <a:r>
              <a:rPr lang="en-US" altLang="ko-KR" dirty="0" smtClean="0"/>
              <a:t>; </a:t>
            </a:r>
            <a:r>
              <a:rPr lang="ko-KR" altLang="en-US" dirty="0" smtClean="0"/>
              <a:t>이미지 혹은 음성에 의미를 주는 것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지금의 문제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자연 및 인공 구별 </a:t>
            </a:r>
            <a:endParaRPr lang="en-US" altLang="ko-KR" dirty="0" smtClean="0"/>
          </a:p>
          <a:p>
            <a:r>
              <a:rPr lang="ko-KR" altLang="en-US" dirty="0" smtClean="0"/>
              <a:t>진짜 및 가짜 구별</a:t>
            </a:r>
            <a:endParaRPr lang="en-US" altLang="ko-KR" dirty="0" smtClean="0"/>
          </a:p>
          <a:p>
            <a:r>
              <a:rPr lang="ko-KR" altLang="en-US" dirty="0" smtClean="0"/>
              <a:t>과거 지금 및 매래 구별 </a:t>
            </a:r>
            <a:endParaRPr lang="en-US" altLang="ko-KR" dirty="0" smtClean="0"/>
          </a:p>
          <a:p>
            <a:r>
              <a:rPr lang="en-US" altLang="ko-KR" dirty="0" smtClean="0"/>
              <a:t> data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reality  </a:t>
            </a:r>
            <a:r>
              <a:rPr lang="ko-KR" altLang="en-US" dirty="0" smtClean="0"/>
              <a:t>구별 착각 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7592" cy="1728192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ko-KR" sz="3600" dirty="0" smtClean="0"/>
              <a:t>인생의 전략적 교육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(30</a:t>
            </a:r>
            <a:r>
              <a:rPr lang="ko-KR" altLang="ko-KR" sz="3600" dirty="0" err="1" smtClean="0"/>
              <a:t>년후</a:t>
            </a:r>
            <a:r>
              <a:rPr lang="en-US" altLang="ko-KR" sz="3600" dirty="0" smtClean="0"/>
              <a:t> </a:t>
            </a:r>
            <a:r>
              <a:rPr lang="ko-KR" altLang="en-US" sz="3600" dirty="0" smtClean="0"/>
              <a:t>의</a:t>
            </a:r>
            <a:r>
              <a:rPr lang="ko-KR" altLang="ko-KR" sz="3600" dirty="0" smtClean="0"/>
              <a:t> 세상 상상 해 봐라</a:t>
            </a:r>
            <a:r>
              <a:rPr lang="en-US" altLang="ko-KR" sz="3600" dirty="0" smtClean="0"/>
              <a:t>)</a:t>
            </a:r>
            <a:r>
              <a:rPr lang="ko-KR" altLang="ko-KR" sz="3600" dirty="0" smtClean="0"/>
              <a:t/>
            </a:r>
            <a:br>
              <a:rPr lang="ko-KR" altLang="ko-KR" sz="3600" dirty="0" smtClean="0"/>
            </a:b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</a:t>
            </a:r>
            <a:endParaRPr lang="ko-KR" altLang="ko-KR" dirty="0"/>
          </a:p>
          <a:p>
            <a:endParaRPr lang="ko-KR" altLang="en-US" dirty="0"/>
          </a:p>
        </p:txBody>
      </p:sp>
      <p:pic>
        <p:nvPicPr>
          <p:cNvPr id="4" name="그림 3" descr="tarot ca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62826"/>
            <a:ext cx="6408712" cy="4806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1420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ko-KR" dirty="0" smtClean="0"/>
              <a:t>문제를 안쪽부터 이해 하는 것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ko-KR" sz="2200" dirty="0" smtClean="0"/>
              <a:t>정보를 주변 세상과 직결 하는 것  </a:t>
            </a:r>
            <a:r>
              <a:rPr lang="en-US" altLang="ko-KR" sz="2200" dirty="0" smtClean="0"/>
              <a:t>(</a:t>
            </a:r>
            <a:r>
              <a:rPr lang="ko-KR" altLang="ko-KR" sz="2200" dirty="0" smtClean="0"/>
              <a:t>방정식</a:t>
            </a:r>
            <a:r>
              <a:rPr lang="ko-KR" altLang="en-US" sz="2200" dirty="0" smtClean="0"/>
              <a:t>이 아니라</a:t>
            </a:r>
            <a:r>
              <a:rPr lang="en-US" altLang="ko-KR" sz="2200" dirty="0" smtClean="0"/>
              <a:t>) </a:t>
            </a:r>
            <a:br>
              <a:rPr lang="en-US" altLang="ko-KR" sz="2200" dirty="0" smtClean="0"/>
            </a:br>
            <a:r>
              <a:rPr lang="en-US" altLang="ko-KR" sz="2200" dirty="0" smtClean="0"/>
              <a:t>Understand reality from within, not from without!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ko-KR" dirty="0" smtClean="0"/>
              <a:t/>
            </a:r>
            <a:br>
              <a:rPr lang="ko-KR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132856"/>
            <a:ext cx="8291264" cy="3993307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 </a:t>
            </a:r>
            <a:endParaRPr lang="ko-KR" altLang="ko-KR" dirty="0"/>
          </a:p>
          <a:p>
            <a:pPr lvl="8"/>
            <a:endParaRPr lang="en-US" altLang="ko-KR" sz="1800" dirty="0" smtClean="0"/>
          </a:p>
          <a:p>
            <a:pPr lvl="8"/>
            <a:r>
              <a:rPr lang="en-US" altLang="ko-KR" sz="1800" dirty="0" smtClean="0"/>
              <a:t>Richard </a:t>
            </a:r>
            <a:r>
              <a:rPr lang="en-US" altLang="ko-KR" sz="1800" dirty="0"/>
              <a:t>Feynman </a:t>
            </a:r>
            <a:endParaRPr lang="ko-KR" altLang="ko-KR" sz="1800" dirty="0"/>
          </a:p>
          <a:p>
            <a:pPr lvl="8"/>
            <a:r>
              <a:rPr lang="en-US" altLang="ko-KR" sz="1800" b="1" dirty="0"/>
              <a:t>“Our imagination is stretched to the utmost, not, as in fiction, to imagine things which are not really there, but just to comprehend those things which are there.</a:t>
            </a:r>
            <a:r>
              <a:rPr lang="ko-KR" altLang="ko-KR" sz="1800" b="1" dirty="0"/>
              <a:t>”</a:t>
            </a:r>
            <a:endParaRPr lang="ko-KR" altLang="ko-KR" sz="1800" dirty="0"/>
          </a:p>
          <a:p>
            <a:pPr lvl="8"/>
            <a:r>
              <a:rPr lang="en-US" altLang="ko-KR" sz="1800" dirty="0"/>
              <a:t> </a:t>
            </a:r>
            <a:endParaRPr lang="ko-KR" altLang="ko-KR" sz="3200" dirty="0"/>
          </a:p>
          <a:p>
            <a:pPr lvl="8"/>
            <a:r>
              <a:rPr lang="en-US" altLang="ko-KR" sz="3200" dirty="0"/>
              <a:t>“</a:t>
            </a:r>
            <a:r>
              <a:rPr lang="ko-KR" altLang="ko-KR" sz="3200" dirty="0"/>
              <a:t>저희 상상력을 그 한계 까지 넓혀야 진실을 이해 할 수 있다</a:t>
            </a:r>
            <a:r>
              <a:rPr lang="en-US" altLang="ko-KR" sz="3200" dirty="0"/>
              <a:t>. </a:t>
            </a:r>
            <a:r>
              <a:rPr lang="ko-KR" altLang="ko-KR" sz="3200" dirty="0"/>
              <a:t>소설 저럼 존재 하지 않은 것을 상상 하기 위해 하는 것이 아니라 실제로 존재 하는 것을 이해 하기 위 해서 상상력을 그 한계 까지 넓혀야 된다</a:t>
            </a:r>
            <a:r>
              <a:rPr lang="en-US" altLang="ko-KR" sz="3200" dirty="0"/>
              <a:t>.” </a:t>
            </a:r>
            <a:endParaRPr lang="ko-KR" altLang="ko-KR" sz="3200" dirty="0"/>
          </a:p>
          <a:p>
            <a:endParaRPr lang="ko-KR" altLang="en-US" dirty="0"/>
          </a:p>
        </p:txBody>
      </p:sp>
      <p:pic>
        <p:nvPicPr>
          <p:cNvPr id="4" name="그림 3" descr="feynm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2376264" cy="340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ko-KR" sz="4900" dirty="0" smtClean="0"/>
              <a:t>교육은 팀으로 해야 된다</a:t>
            </a:r>
            <a:r>
              <a:rPr lang="en-US" altLang="ko-KR" sz="4900" dirty="0" smtClean="0"/>
              <a:t>    </a:t>
            </a:r>
            <a:r>
              <a:rPr lang="ko-KR" altLang="ko-KR" sz="2400" dirty="0" smtClean="0"/>
              <a:t/>
            </a:r>
            <a:br>
              <a:rPr lang="ko-KR" altLang="ko-KR" sz="2400" dirty="0" smtClean="0"/>
            </a:br>
            <a:r>
              <a:rPr lang="ko-KR" altLang="en-US" sz="2400" dirty="0" smtClean="0"/>
              <a:t/>
            </a:r>
            <a:br>
              <a:rPr lang="ko-KR" altLang="en-US" sz="2400" dirty="0" smtClean="0"/>
            </a:br>
            <a:endParaRPr lang="ko-KR" altLang="en-US" sz="2400" dirty="0"/>
          </a:p>
        </p:txBody>
      </p:sp>
      <p:pic>
        <p:nvPicPr>
          <p:cNvPr id="4" name="내용 개체 틀 3" descr="team of stud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0161" y="2249488"/>
            <a:ext cx="576367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ko-KR" dirty="0" smtClean="0"/>
              <a:t>한국의 새로운 중요 한 역할 </a:t>
            </a:r>
            <a:br>
              <a:rPr lang="ko-KR" altLang="ko-KR" dirty="0" smtClean="0"/>
            </a:br>
            <a:endParaRPr lang="ko-KR" altLang="en-US" dirty="0"/>
          </a:p>
        </p:txBody>
      </p:sp>
      <p:pic>
        <p:nvPicPr>
          <p:cNvPr id="4" name="내용 개체 틀 3" descr="korena in afr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9750" y="2249488"/>
            <a:ext cx="6484499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858218"/>
          </a:xfrm>
        </p:spPr>
        <p:txBody>
          <a:bodyPr>
            <a:normAutofit fontScale="90000"/>
          </a:bodyPr>
          <a:lstStyle/>
          <a:p>
            <a:r>
              <a:rPr lang="en-US" altLang="ko-KR" sz="3600" smtClean="0"/>
              <a:t/>
            </a:r>
            <a:br>
              <a:rPr lang="en-US" altLang="ko-KR" sz="3600" smtClean="0"/>
            </a:br>
            <a:r>
              <a:rPr lang="ko-KR" altLang="ko-KR" sz="3600" smtClean="0"/>
              <a:t>자신을 </a:t>
            </a:r>
            <a:r>
              <a:rPr lang="ko-KR" altLang="ko-KR" sz="3600" dirty="0" smtClean="0"/>
              <a:t>잦고 책임감을 자져야 된다</a:t>
            </a:r>
            <a:r>
              <a:rPr lang="en-US" altLang="ko-KR" sz="3600" dirty="0" smtClean="0"/>
              <a:t>. </a:t>
            </a:r>
            <a:r>
              <a:rPr lang="ko-KR" altLang="ko-KR" sz="3600" dirty="0" smtClean="0"/>
              <a:t/>
            </a:r>
            <a:br>
              <a:rPr lang="ko-KR" altLang="ko-KR" sz="3600" dirty="0" smtClean="0"/>
            </a:br>
            <a:r>
              <a:rPr lang="ko-KR" altLang="ko-KR" sz="3600" dirty="0" smtClean="0"/>
              <a:t>당신의 모든 행위 세계에 영향을 미친다 </a:t>
            </a:r>
            <a:r>
              <a:rPr lang="en-US" altLang="ko-KR" sz="3600" dirty="0" smtClean="0"/>
              <a:t> </a:t>
            </a:r>
            <a:r>
              <a:rPr lang="ko-KR" altLang="ko-KR" sz="3600" dirty="0" smtClean="0"/>
              <a:t>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ko-KR" sz="3600" dirty="0" smtClean="0"/>
              <a:t>한국의 청소년들</a:t>
            </a:r>
            <a:r>
              <a:rPr lang="en-US" altLang="ko-KR" sz="3600" dirty="0" smtClean="0"/>
              <a:t>!! </a:t>
            </a:r>
            <a:r>
              <a:rPr lang="ko-KR" altLang="ko-KR" sz="2400" dirty="0" smtClean="0"/>
              <a:t/>
            </a:r>
            <a:br>
              <a:rPr lang="ko-KR" altLang="ko-KR" sz="2400" dirty="0" smtClean="0"/>
            </a:br>
            <a:endParaRPr lang="ko-KR" altLang="en-US" sz="2400" dirty="0"/>
          </a:p>
        </p:txBody>
      </p:sp>
      <p:pic>
        <p:nvPicPr>
          <p:cNvPr id="4" name="내용 개체 틀 3" descr="the world in your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172269"/>
            <a:ext cx="4536504" cy="46857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 descr="사본 -emanuel teaching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9245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경역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University of Illinois, Urbana-Champaign </a:t>
            </a:r>
          </a:p>
          <a:p>
            <a:pPr>
              <a:buNone/>
            </a:pPr>
            <a:r>
              <a:rPr lang="ko-KR" altLang="en-US" dirty="0" smtClean="0"/>
              <a:t>우송대학교 </a:t>
            </a:r>
            <a:r>
              <a:rPr lang="en-US" altLang="ko-KR" dirty="0" smtClean="0"/>
              <a:t>(</a:t>
            </a:r>
            <a:r>
              <a:rPr lang="ko-KR" altLang="en-US" dirty="0" smtClean="0"/>
              <a:t>충남 도지사 특별보좌관</a:t>
            </a:r>
            <a:r>
              <a:rPr lang="en-US" altLang="ko-KR" dirty="0" smtClean="0"/>
              <a:t>; </a:t>
            </a:r>
            <a:r>
              <a:rPr lang="ko-KR" altLang="en-US" dirty="0" smtClean="0"/>
              <a:t>대전광역시</a:t>
            </a:r>
            <a:r>
              <a:rPr lang="en-US" altLang="ko-KR" dirty="0" smtClean="0"/>
              <a:t>; </a:t>
            </a:r>
            <a:r>
              <a:rPr lang="ko-KR" altLang="en-US" dirty="0" smtClean="0"/>
              <a:t>광주특별시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ko-KR" altLang="en-US" dirty="0" smtClean="0"/>
              <a:t>생명공학연구원</a:t>
            </a:r>
            <a:r>
              <a:rPr lang="en-US" altLang="ko-KR" dirty="0" smtClean="0"/>
              <a:t>; </a:t>
            </a:r>
            <a:r>
              <a:rPr lang="ko-KR" altLang="en-US" dirty="0" smtClean="0"/>
              <a:t>지질연구원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원자력안전기술원</a:t>
            </a:r>
            <a:r>
              <a:rPr lang="en-US" altLang="ko-KR" dirty="0" smtClean="0"/>
              <a:t>; </a:t>
            </a:r>
            <a:r>
              <a:rPr lang="ko-KR" altLang="en-US" dirty="0" smtClean="0"/>
              <a:t>카이스트</a:t>
            </a:r>
            <a:r>
              <a:rPr lang="en-US" altLang="ko-KR" dirty="0" smtClean="0"/>
              <a:t>; </a:t>
            </a:r>
            <a:r>
              <a:rPr lang="ko-KR" altLang="en-US" dirty="0" smtClean="0"/>
              <a:t>표준연구원</a:t>
            </a:r>
            <a:r>
              <a:rPr lang="en-US" altLang="ko-KR" dirty="0" smtClean="0"/>
              <a:t>; </a:t>
            </a:r>
            <a:r>
              <a:rPr lang="ko-KR" altLang="en-US" dirty="0" smtClean="0"/>
              <a:t>서울대 차세대 융합연구원</a:t>
            </a:r>
            <a:r>
              <a:rPr lang="en-US" altLang="ko-KR" dirty="0" smtClean="0"/>
              <a:t>;</a:t>
            </a:r>
          </a:p>
          <a:p>
            <a:pPr>
              <a:buNone/>
            </a:pPr>
            <a:r>
              <a:rPr lang="ko-KR" altLang="en-US" dirty="0" err="1" smtClean="0"/>
              <a:t>경희대학교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후마니타스</a:t>
            </a:r>
            <a:r>
              <a:rPr lang="ko-KR" altLang="en-US" dirty="0" smtClean="0"/>
              <a:t> 칼리지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한국표류기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1653</a:t>
            </a:r>
            <a:r>
              <a:rPr lang="ko-KR" altLang="en-US" dirty="0" smtClean="0"/>
              <a:t>년 </a:t>
            </a:r>
            <a:r>
              <a:rPr lang="ko-KR" altLang="en-US" b="1" dirty="0" err="1" smtClean="0"/>
              <a:t>네델란드</a:t>
            </a:r>
            <a:r>
              <a:rPr lang="ko-KR" altLang="en-US" b="1" dirty="0" smtClean="0"/>
              <a:t> 의 </a:t>
            </a:r>
            <a:r>
              <a:rPr lang="ko-KR" altLang="en-US" b="1" dirty="0" err="1" smtClean="0"/>
              <a:t>하멜</a:t>
            </a:r>
            <a:r>
              <a:rPr lang="ko-KR" altLang="en-US" b="1" dirty="0" smtClean="0"/>
              <a:t> </a:t>
            </a:r>
            <a:r>
              <a:rPr lang="en-US" altLang="ko-KR" dirty="0" err="1" smtClean="0"/>
              <a:t>Hendrick</a:t>
            </a:r>
            <a:r>
              <a:rPr lang="en-US" altLang="ko-KR" dirty="0" smtClean="0"/>
              <a:t> Hamel</a:t>
            </a:r>
          </a:p>
          <a:p>
            <a:pPr>
              <a:buNone/>
            </a:pPr>
            <a:r>
              <a:rPr lang="ko-KR" altLang="en-US" dirty="0" smtClean="0"/>
              <a:t>명나라 망명 사대부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천리포 </a:t>
            </a:r>
            <a:r>
              <a:rPr lang="ko-KR" altLang="en-US" dirty="0" err="1" smtClean="0"/>
              <a:t>수목원</a:t>
            </a:r>
            <a:r>
              <a:rPr lang="ko-KR" altLang="en-US" dirty="0" smtClean="0"/>
              <a:t> 칼 밀러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문화의 흐름  漂流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기술의 흐름 </a:t>
            </a:r>
            <a:r>
              <a:rPr lang="en-US" altLang="ko-KR" dirty="0" smtClean="0"/>
              <a:t>(</a:t>
            </a:r>
            <a:r>
              <a:rPr lang="ko-KR" altLang="en-US" dirty="0" smtClean="0"/>
              <a:t>속도의 문제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“</a:t>
            </a:r>
            <a:r>
              <a:rPr lang="ko-KR" altLang="en-US" dirty="0" smtClean="0"/>
              <a:t>날마다 새로운 나라 </a:t>
            </a:r>
            <a:r>
              <a:rPr lang="ko-KR" altLang="en-US" dirty="0" smtClean="0"/>
              <a:t>한국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한국의 장점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유연성</a:t>
            </a:r>
            <a:endParaRPr lang="en-US" altLang="ko-KR" dirty="0" smtClean="0"/>
          </a:p>
          <a:p>
            <a:r>
              <a:rPr lang="ko-KR" altLang="en-US" dirty="0" smtClean="0"/>
              <a:t>기술 및 인간성 융합 </a:t>
            </a:r>
            <a:endParaRPr lang="en-US" altLang="ko-KR" dirty="0" smtClean="0"/>
          </a:p>
          <a:p>
            <a:r>
              <a:rPr lang="ko-KR" altLang="en-US" dirty="0" smtClean="0"/>
              <a:t>문화 창의력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제도의 혁신</a:t>
            </a:r>
            <a:r>
              <a:rPr lang="en-US" altLang="ko-KR" dirty="0" smtClean="0"/>
              <a:t>) </a:t>
            </a:r>
          </a:p>
          <a:p>
            <a:r>
              <a:rPr lang="ko-KR" altLang="en-US" dirty="0" smtClean="0"/>
              <a:t>교육열 </a:t>
            </a:r>
            <a:endParaRPr lang="en-US" altLang="ko-KR" dirty="0" smtClean="0"/>
          </a:p>
          <a:p>
            <a:r>
              <a:rPr lang="ko-KR" altLang="en-US" dirty="0" smtClean="0"/>
              <a:t>敎育水準</a:t>
            </a:r>
            <a:endParaRPr lang="en-US" altLang="ko-KR" dirty="0" smtClean="0"/>
          </a:p>
          <a:p>
            <a:r>
              <a:rPr lang="ko-KR" altLang="en-US" dirty="0" smtClean="0"/>
              <a:t>제국주의 패권주의 不在</a:t>
            </a:r>
            <a:endParaRPr lang="en-US" altLang="ko-KR" dirty="0" smtClean="0"/>
          </a:p>
          <a:p>
            <a:r>
              <a:rPr lang="ko-KR" altLang="en-US" dirty="0" smtClean="0"/>
              <a:t>弘益人間 사상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한국의 단점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상대방의 사고 의식을 예측 못 하는 한국인   </a:t>
            </a:r>
            <a:endParaRPr lang="en-US" altLang="ko-KR" dirty="0" smtClean="0"/>
          </a:p>
          <a:p>
            <a:r>
              <a:rPr lang="ko-KR" altLang="en-US" dirty="0" smtClean="0"/>
              <a:t>상상력의 격차 </a:t>
            </a:r>
            <a:r>
              <a:rPr lang="en-US" altLang="ko-KR" dirty="0" smtClean="0"/>
              <a:t>(</a:t>
            </a:r>
            <a:r>
              <a:rPr lang="ko-KR" altLang="en-US" dirty="0" smtClean="0"/>
              <a:t>행정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기술 사이 장벽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선진국에 대 한 꿈</a:t>
            </a:r>
            <a:endParaRPr lang="en-US" altLang="ko-KR" dirty="0" smtClean="0"/>
          </a:p>
          <a:p>
            <a:r>
              <a:rPr lang="ko-KR" altLang="en-US" dirty="0" smtClean="0"/>
              <a:t>교육 의 시비 </a:t>
            </a:r>
            <a:endParaRPr lang="en-US" altLang="ko-KR" dirty="0" smtClean="0"/>
          </a:p>
          <a:p>
            <a:r>
              <a:rPr lang="ko-KR" altLang="en-US" dirty="0" smtClean="0"/>
              <a:t>다양성을 용서 못 하는 관행 </a:t>
            </a:r>
            <a:endParaRPr lang="en-US" altLang="ko-KR" dirty="0" smtClean="0"/>
          </a:p>
          <a:p>
            <a:r>
              <a:rPr lang="ko-KR" altLang="en-US" dirty="0" smtClean="0"/>
              <a:t>역사의 부재</a:t>
            </a:r>
            <a:r>
              <a:rPr lang="en-US" altLang="ko-KR" dirty="0" smtClean="0"/>
              <a:t>; </a:t>
            </a:r>
            <a:r>
              <a:rPr lang="ko-KR" altLang="en-US" dirty="0" smtClean="0"/>
              <a:t>전통에 대 한 부정  </a:t>
            </a:r>
            <a:endParaRPr lang="en-US" altLang="ko-KR" dirty="0" smtClean="0"/>
          </a:p>
          <a:p>
            <a:r>
              <a:rPr lang="ko-KR" altLang="en-US" dirty="0" smtClean="0"/>
              <a:t>먼 미래 생각 안 하는 한국인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기술의 再定義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반도체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  디스플레이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전자회로</a:t>
            </a:r>
            <a:endParaRPr lang="en-US" altLang="ko-KR" dirty="0" smtClean="0"/>
          </a:p>
          <a:p>
            <a:r>
              <a:rPr lang="ko-KR" altLang="en-US" dirty="0" smtClean="0"/>
              <a:t>태권도</a:t>
            </a:r>
            <a:endParaRPr lang="en-US" altLang="ko-KR" dirty="0" smtClean="0"/>
          </a:p>
          <a:p>
            <a:r>
              <a:rPr lang="ko-KR" altLang="en-US" dirty="0" smtClean="0"/>
              <a:t>참선 </a:t>
            </a:r>
            <a:endParaRPr lang="en-US" altLang="ko-KR" dirty="0" smtClean="0"/>
          </a:p>
          <a:p>
            <a:r>
              <a:rPr lang="ko-KR" altLang="en-US" dirty="0" smtClean="0"/>
              <a:t>예절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예학</a:t>
            </a:r>
            <a:r>
              <a:rPr lang="en-US" altLang="ko-KR" dirty="0" smtClean="0"/>
              <a:t>) </a:t>
            </a:r>
          </a:p>
          <a:p>
            <a:r>
              <a:rPr lang="ko-KR" altLang="en-US" dirty="0" smtClean="0"/>
              <a:t>비빔밥 한의학 </a:t>
            </a:r>
            <a:endParaRPr lang="en-US" altLang="ko-KR" dirty="0" smtClean="0"/>
          </a:p>
          <a:p>
            <a:r>
              <a:rPr lang="ko-KR" altLang="en-US" dirty="0" smtClean="0"/>
              <a:t>전통 유기 농업 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도시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404</TotalTime>
  <Words>609</Words>
  <Application>Microsoft Office PowerPoint</Application>
  <PresentationFormat>화면 슬라이드 쇼(4:3)</PresentationFormat>
  <Paragraphs>149</Paragraphs>
  <Slides>37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도시</vt:lpstr>
      <vt:lpstr>   2011.11.11 포항공대    "A Global Perspective on the Challenges of the Future"   Emanuel Pastreich   Humanitas College, Kyung Hee University epastreich@khu.ac.kr    </vt:lpstr>
      <vt:lpstr>미국인 한명 의 동북아의 도전 과 꿈  </vt:lpstr>
      <vt:lpstr>슬라이드 3</vt:lpstr>
      <vt:lpstr>슬라이드 4</vt:lpstr>
      <vt:lpstr>경역 </vt:lpstr>
      <vt:lpstr>한국표류기 </vt:lpstr>
      <vt:lpstr>한국의 장점 </vt:lpstr>
      <vt:lpstr>한국의 단점 </vt:lpstr>
      <vt:lpstr>기술의 再定義 </vt:lpstr>
      <vt:lpstr>미래에 대 하여 솔직히 진실을 이야기 하고 같이 노력 해야 된다  </vt:lpstr>
      <vt:lpstr>인구 증가 7,000,000,000                9,000,000,000 </vt:lpstr>
      <vt:lpstr>식량 문제 및 물 위기  </vt:lpstr>
      <vt:lpstr>기후변화 </vt:lpstr>
      <vt:lpstr>슬라이드 14</vt:lpstr>
      <vt:lpstr>국제화 그림자 및 빛 </vt:lpstr>
      <vt:lpstr>기술은 기술을 초월 하는 문제를 초래 한다 </vt:lpstr>
      <vt:lpstr>인체 및 기계 의 차이 </vt:lpstr>
      <vt:lpstr>정보화 </vt:lpstr>
      <vt:lpstr>직면 하는 문제의 해결 </vt:lpstr>
      <vt:lpstr>   Linear 線形 진화 (문화)  Exponential 幾何級數 진화 (기술)  </vt:lpstr>
      <vt:lpstr>Moore's Law 무어 의 법칙 </vt:lpstr>
      <vt:lpstr> 찰스 다윈 의 진화론   “진화의 승리는 똑똑 한 동물이 아니라 힘이 센 동물이 아니라 급속 한 변화에 빨리 적응 하는 동물이다”   </vt:lpstr>
      <vt:lpstr>    기술의 선례 없는 발달 속도  8000년     </vt:lpstr>
      <vt:lpstr>도자기 (1200년)                    (800년) </vt:lpstr>
      <vt:lpstr>스마트 폰  8개월 </vt:lpstr>
      <vt:lpstr>1개월?? 10시간??</vt:lpstr>
      <vt:lpstr>블랙홀 초중력 Black Hole </vt:lpstr>
      <vt:lpstr>   Linear 線形 진화 (문화)  Exponential 幾何級數 진화 (기술)  </vt:lpstr>
      <vt:lpstr>    예측 안 되는 미래    식량 위기 &amp; 생명공학의 희망 정보화의 편리성 &amp; 사회액체화의 도전      </vt:lpstr>
      <vt:lpstr> 금일  인문학 급속히 중요시 하게 된  이유   세상에 대한 복합적 접근 방식 필요성  </vt:lpstr>
      <vt:lpstr>인문학</vt:lpstr>
      <vt:lpstr>지금의 문제 </vt:lpstr>
      <vt:lpstr> 인생의 전략적 교육  (30년후 의 세상 상상 해 봐라) </vt:lpstr>
      <vt:lpstr>   문제를 안쪽부터 이해 하는 것 정보를 주변 세상과 직결 하는 것  (방정식이 아니라)  Understand reality from within, not from without!  </vt:lpstr>
      <vt:lpstr>교육은 팀으로 해야 된다      </vt:lpstr>
      <vt:lpstr>한국의 새로운 중요 한 역할  </vt:lpstr>
      <vt:lpstr> 자신을 잦고 책임감을 자져야 된다.  당신의 모든 행위 세계에 영향을 미친다    한국의 청소년들!!  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2011.10.21 양천구민회관   인생은 속도 아니라 방향이다   이만열 Emanuel Pastreich epastreich@khu.ac.kr</dc:title>
  <dc:creator>USER</dc:creator>
  <cp:lastModifiedBy>Emanuel Pastreich</cp:lastModifiedBy>
  <cp:revision>43</cp:revision>
  <dcterms:created xsi:type="dcterms:W3CDTF">2011-10-19T14:40:39Z</dcterms:created>
  <dcterms:modified xsi:type="dcterms:W3CDTF">2011-11-11T04:34:21Z</dcterms:modified>
</cp:coreProperties>
</file>